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9"/>
  </p:notesMasterIdLst>
  <p:sldIdLst>
    <p:sldId id="1369" r:id="rId3"/>
    <p:sldId id="1407" r:id="rId4"/>
    <p:sldId id="1408" r:id="rId5"/>
    <p:sldId id="1422" r:id="rId6"/>
    <p:sldId id="1471" r:id="rId7"/>
    <p:sldId id="1473" r:id="rId8"/>
    <p:sldId id="1474" r:id="rId9"/>
    <p:sldId id="1475" r:id="rId10"/>
    <p:sldId id="1477" r:id="rId11"/>
    <p:sldId id="1434" r:id="rId12"/>
    <p:sldId id="1438" r:id="rId13"/>
    <p:sldId id="1440" r:id="rId14"/>
    <p:sldId id="1456" r:id="rId15"/>
    <p:sldId id="1442" r:id="rId16"/>
    <p:sldId id="1443" r:id="rId17"/>
    <p:sldId id="1454" r:id="rId18"/>
    <p:sldId id="1444" r:id="rId19"/>
    <p:sldId id="1466" r:id="rId20"/>
    <p:sldId id="1465" r:id="rId21"/>
    <p:sldId id="1410" r:id="rId22"/>
    <p:sldId id="1424" r:id="rId23"/>
    <p:sldId id="1427" r:id="rId24"/>
    <p:sldId id="1470" r:id="rId25"/>
    <p:sldId id="1469" r:id="rId26"/>
    <p:sldId id="1448" r:id="rId27"/>
    <p:sldId id="1449" r:id="rId28"/>
    <p:sldId id="1425" r:id="rId29"/>
    <p:sldId id="1426" r:id="rId30"/>
    <p:sldId id="1453" r:id="rId31"/>
    <p:sldId id="1416" r:id="rId32"/>
    <p:sldId id="1417" r:id="rId33"/>
    <p:sldId id="1366" r:id="rId34"/>
    <p:sldId id="1446" r:id="rId35"/>
    <p:sldId id="1468" r:id="rId36"/>
    <p:sldId id="1461" r:id="rId37"/>
    <p:sldId id="1462" r:id="rId38"/>
    <p:sldId id="1467" r:id="rId39"/>
    <p:sldId id="1463" r:id="rId40"/>
    <p:sldId id="1447" r:id="rId41"/>
    <p:sldId id="1464" r:id="rId42"/>
    <p:sldId id="1450" r:id="rId43"/>
    <p:sldId id="1451" r:id="rId44"/>
    <p:sldId id="1452" r:id="rId45"/>
    <p:sldId id="1458" r:id="rId46"/>
    <p:sldId id="1459" r:id="rId47"/>
    <p:sldId id="1460" r:id="rId48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688687"/>
    <a:srgbClr val="00CAC5"/>
    <a:srgbClr val="DDDDDD"/>
    <a:srgbClr val="B2B2B2"/>
    <a:srgbClr val="FFFFFF"/>
    <a:srgbClr val="808080"/>
    <a:srgbClr val="5F5F5F"/>
    <a:srgbClr val="00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36" autoAdjust="0"/>
    <p:restoredTop sz="81358" autoAdjust="0"/>
  </p:normalViewPr>
  <p:slideViewPr>
    <p:cSldViewPr snapToObjects="1">
      <p:cViewPr varScale="1">
        <p:scale>
          <a:sx n="67" d="100"/>
          <a:sy n="67" d="100"/>
        </p:scale>
        <p:origin x="842" y="26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Jetzt einige Ergebnisse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das FCRN auf KITTI trainiert und auf den KITTI-Testdatensatz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Links: KITTI-Bild, </a:t>
            </a:r>
            <a:r>
              <a:rPr lang="de-DE" dirty="0" err="1"/>
              <a:t>mitte</a:t>
            </a:r>
            <a:r>
              <a:rPr lang="de-DE" dirty="0"/>
              <a:t>: </a:t>
            </a:r>
            <a:r>
              <a:rPr lang="de-DE" dirty="0" err="1"/>
              <a:t>Lidar</a:t>
            </a:r>
            <a:r>
              <a:rPr lang="de-DE" dirty="0"/>
              <a:t>-Tiefendaten, und rechts die Vorhersage.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man sieht, ist, dass die Objekte aus dem Originalbild durchaus als Silhouetten in der Vorhersage erscheinen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Sowohl der Fahrradfahrer, das Auto, und im oberen Bild die Ampel, und das Plakat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Auch sieht man einen Tiefenverlauf entlang des Straßenverlaufs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hatten wir noch ein Modell auf GTA trainiert, und hier mal auf den GTA-Testdatensatz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 der Mitte sind die perfekten Tiefenbilder, die aus dem Spiel generiert wurden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meisten Objekte wurden hier erkannt, selbst die weiter entfernten Autos, oder die relativ dünne Ampel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Oder die Palme im unteren Bild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Interessanter ist jetzt die Inferenz vom GTA-trainierten Modell auf KITTI-Daten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hier vor allem auffällig ist, ist dass die näheren Objekte durchaus erkannt werden, die entfernteren Objekte </a:t>
            </a:r>
            <a:r>
              <a:rPr lang="de-DE"/>
              <a:t>aber nicht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Tabelle entspricht der Erwartungen und den zuvor gesehenen Ergebnissen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Niedrige Fehlerwerte und hohe </a:t>
            </a:r>
            <a:r>
              <a:rPr lang="de-DE" dirty="0" err="1"/>
              <a:t>Accuracy</a:t>
            </a:r>
            <a:r>
              <a:rPr lang="de-DE" dirty="0"/>
              <a:t> auf den jeweils entsprechenden Datensätzen (also z.B. KITTI auf dem KITTI-Testdatensatz,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GTA auf den GTA-Testdatensatz)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D.h. die Datensätze sind schon erheblich unterschiedlich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Auffällig in der Tabelle ist vielleicht, dass KITTI auf GTA besser funktioniert als GTA auf KITTI,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wahrscheinlich aber auch daran liegt, dass das KITTI-Modell länger </a:t>
            </a:r>
            <a:r>
              <a:rPr lang="de-DE"/>
              <a:t>trainiert wurde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Basiert auf VGG16 und erweitert diesen um weitere Layer, welche die Feature Maps schrumpfen. Mehrere unterschiedlich große </a:t>
            </a:r>
            <a:r>
              <a:rPr lang="de-DE" dirty="0" err="1"/>
              <a:t>Fetaure</a:t>
            </a:r>
            <a:r>
              <a:rPr lang="de-DE" dirty="0"/>
              <a:t> Maps werden für die Konfidenzberechnung und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regression</a:t>
            </a:r>
            <a:r>
              <a:rPr lang="de-DE" dirty="0"/>
              <a:t> verwendet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Erzeugt sehr viele überlappende </a:t>
            </a:r>
            <a:r>
              <a:rPr lang="de-DE" dirty="0" err="1"/>
              <a:t>Detections</a:t>
            </a:r>
            <a:r>
              <a:rPr lang="de-DE" dirty="0"/>
              <a:t>, daher folgt ein Non-Maximum-</a:t>
            </a:r>
            <a:r>
              <a:rPr lang="de-DE" dirty="0" err="1"/>
              <a:t>Suppresion</a:t>
            </a:r>
            <a:endParaRPr lang="de-DE"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 die einzelnen Zellen der Feature Maps legt man gewisse Default-Boxen,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dann jeweils mit der Ground-Truth verglichen, man berechnet den </a:t>
            </a:r>
            <a:r>
              <a:rPr lang="de-DE" dirty="0" err="1"/>
              <a:t>IoU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kann mit Hilfe dieser Kennzahl nun einen Pool aus negativen und </a:t>
            </a:r>
            <a:r>
              <a:rPr lang="de-DE" dirty="0" err="1"/>
              <a:t>positven</a:t>
            </a:r>
            <a:r>
              <a:rPr lang="de-DE" dirty="0"/>
              <a:t> Beispiel aufbauen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Zum Training nimmt man nun alle positiven Beispiele und die negativen Beispiele mit dem höchsten IOU, sodass kein Class Imbalance entsteht.</a:t>
            </a:r>
            <a:endParaRPr dirty="0"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338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Bisher: Ein Training auf RGBD der GTA-Daten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Trainings-Loss konvergiert mit Tiefendaten schneller. Was wir allerdings noch nicht beantworten können, ist ob die Ergebnisse auch besser sind.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Im obigen Bild sieht man ein Beispiel, indem das auf GTA-trainierte Modell auf KITTI angewandt wurde,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Hier werden alle Autos erkannt, auch wenn relativ weit entfernt sind, mit relativ engen </a:t>
            </a:r>
            <a:r>
              <a:rPr lang="de-DE" dirty="0" err="1"/>
              <a:t>Bounding</a:t>
            </a:r>
            <a:r>
              <a:rPr lang="de-DE" dirty="0"/>
              <a:t>-Boxen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Allerdings gibt es sehr viele </a:t>
            </a:r>
            <a:r>
              <a:rPr lang="de-DE" dirty="0" err="1"/>
              <a:t>False</a:t>
            </a:r>
            <a:r>
              <a:rPr lang="de-DE" dirty="0"/>
              <a:t> Positives, was man hier an der Leitplanke ganz gut sieht.</a:t>
            </a:r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823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487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375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97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3788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789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1627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Tabelle entspricht der Erwartungen und den zuvor gesehenen Ergebnissen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Niedrige Fehlerwerte und hohe </a:t>
            </a:r>
            <a:r>
              <a:rPr lang="de-DE" dirty="0" err="1"/>
              <a:t>Accuracy</a:t>
            </a:r>
            <a:r>
              <a:rPr lang="de-DE" dirty="0"/>
              <a:t> auf den jeweils entsprechenden Datensätzen (also z.B. KITTI auf dem KITTI-Testdatensatz,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GTA auf den GTA-Testdatensatz)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D.h. die Datensätze sind schon erheblich unterschiedlich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Auffällig in der Tabelle ist vielleicht, dass KITTI auf GTA besser funktioniert als GTA auf KITTI,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wahrscheinlich aber auch daran liegt, dass das KITTI-Modell länger trainiert wurde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941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Leider war nur die Architektur dieses Netzes in </a:t>
            </a:r>
            <a:r>
              <a:rPr lang="de-DE" dirty="0" err="1"/>
              <a:t>TensorFlow</a:t>
            </a:r>
            <a:r>
              <a:rPr lang="de-DE" dirty="0"/>
              <a:t> verfügbar. Wir haben die Architektur leicht angepasst, sodass diese gleichgroße Bilder ausgibt, in unserem Fall ist Eingabe und </a:t>
            </a:r>
            <a:r>
              <a:rPr lang="de-DE"/>
              <a:t>Ausgabe 300x300</a:t>
            </a:r>
            <a:endParaRPr lang="de-DE"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layers: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287688" y="2272635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67" y="2272635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5" y="2272635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287688" y="3872484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667" y="3872484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447" y="3867771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2609684539"/>
              </p:ext>
            </p:extLst>
          </p:nvPr>
        </p:nvGraphicFramePr>
        <p:xfrm>
          <a:off x="1172324" y="1736812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(without fully connected layers)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dirty="0"/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endParaRPr lang="en-US"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6" name="Picture 2" descr="Image result for iou intersection over union">
            <a:extLst>
              <a:ext uri="{FF2B5EF4-FFF2-40B4-BE49-F238E27FC236}">
                <a16:creationId xmlns:a16="http://schemas.microsoft.com/office/drawing/2014/main" id="{F86DD444-79CE-4C00-A60C-1FAF9732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22" y="1879680"/>
            <a:ext cx="2677480" cy="20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965956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983958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741129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737964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741129"/>
            <a:ext cx="3337550" cy="10077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9F30B26-9DF7-4C3A-A251-19DA623E99E9}"/>
              </a:ext>
            </a:extLst>
          </p:cNvPr>
          <p:cNvSpPr/>
          <p:nvPr/>
        </p:nvSpPr>
        <p:spPr>
          <a:xfrm>
            <a:off x="10956540" y="3054152"/>
            <a:ext cx="792088" cy="6120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0FAB36-7B49-4C5E-9F80-6A4FF90F551B}"/>
              </a:ext>
            </a:extLst>
          </p:cNvPr>
          <p:cNvSpPr/>
          <p:nvPr/>
        </p:nvSpPr>
        <p:spPr>
          <a:xfrm>
            <a:off x="10560496" y="3063721"/>
            <a:ext cx="303796" cy="2424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39A98DEF-FC29-49AC-9A39-AF0653FB90CB}"/>
              </a:ext>
            </a:extLst>
          </p:cNvPr>
          <p:cNvSpPr/>
          <p:nvPr/>
        </p:nvSpPr>
        <p:spPr>
          <a:xfrm rot="16200000">
            <a:off x="4013387" y="-1257668"/>
            <a:ext cx="321565" cy="738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8E0A0F-0187-41B2-9ECC-7C40BDFF25D8}"/>
              </a:ext>
            </a:extLst>
          </p:cNvPr>
          <p:cNvSpPr txBox="1"/>
          <p:nvPr/>
        </p:nvSpPr>
        <p:spPr>
          <a:xfrm>
            <a:off x="3683732" y="173681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RGBD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EF0C19B-4AFA-46B5-888C-55D7E1D898F5}"/>
              </a:ext>
            </a:extLst>
          </p:cNvPr>
          <p:cNvSpPr txBox="1"/>
          <p:nvPr/>
        </p:nvSpPr>
        <p:spPr>
          <a:xfrm>
            <a:off x="9832645" y="376199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SSD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912321-7017-4B1A-9B82-7DF62BC53184}"/>
              </a:ext>
            </a:extLst>
          </p:cNvPr>
          <p:cNvSpPr txBox="1"/>
          <p:nvPr/>
        </p:nvSpPr>
        <p:spPr>
          <a:xfrm>
            <a:off x="5347342" y="375848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 FCRN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FC5984-A7D0-4B32-A311-D91AFC60602C}"/>
              </a:ext>
            </a:extLst>
          </p:cNvPr>
          <p:cNvGrpSpPr/>
          <p:nvPr/>
        </p:nvGrpSpPr>
        <p:grpSpPr>
          <a:xfrm>
            <a:off x="3173395" y="4211473"/>
            <a:ext cx="6194517" cy="828469"/>
            <a:chOff x="392925" y="2544310"/>
            <a:chExt cx="5962417" cy="79742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AEB1834-3850-4730-B496-72DB352B761C}"/>
                </a:ext>
              </a:extLst>
            </p:cNvPr>
            <p:cNvGrpSpPr/>
            <p:nvPr/>
          </p:nvGrpSpPr>
          <p:grpSpPr>
            <a:xfrm rot="10800000">
              <a:off x="1426730" y="2549326"/>
              <a:ext cx="893497" cy="789424"/>
              <a:chOff x="1721223" y="1871551"/>
              <a:chExt cx="893497" cy="1728192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FFBA914-365E-46F3-B8A6-0B5E92405EDF}"/>
                  </a:ext>
                </a:extLst>
              </p:cNvPr>
              <p:cNvSpPr/>
              <p:nvPr/>
            </p:nvSpPr>
            <p:spPr>
              <a:xfrm>
                <a:off x="1721223" y="187155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535D1B04-3972-4CD2-8AAE-A424ACE764F3}"/>
                  </a:ext>
                </a:extLst>
              </p:cNvPr>
              <p:cNvSpPr/>
              <p:nvPr/>
            </p:nvSpPr>
            <p:spPr>
              <a:xfrm>
                <a:off x="1973251" y="208491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9EDC038-7BDC-4CFC-B848-130B1D0C803B}"/>
                  </a:ext>
                </a:extLst>
              </p:cNvPr>
              <p:cNvSpPr/>
              <p:nvPr/>
            </p:nvSpPr>
            <p:spPr>
              <a:xfrm>
                <a:off x="2225279" y="230093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97D8225-C4E1-4BC5-B7F5-F3525B2A1017}"/>
                  </a:ext>
                </a:extLst>
              </p:cNvPr>
              <p:cNvSpPr/>
              <p:nvPr/>
            </p:nvSpPr>
            <p:spPr>
              <a:xfrm>
                <a:off x="2470704" y="2505959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815B633-4D3B-4DDB-8A75-B7655B4FC1C1}"/>
                </a:ext>
              </a:extLst>
            </p:cNvPr>
            <p:cNvGrpSpPr/>
            <p:nvPr/>
          </p:nvGrpSpPr>
          <p:grpSpPr>
            <a:xfrm>
              <a:off x="5677794" y="2842791"/>
              <a:ext cx="677548" cy="230249"/>
              <a:chOff x="5926100" y="2659984"/>
              <a:chExt cx="677548" cy="230249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85DF47C2-7352-43DE-A407-A5FDBB3CC442}"/>
                  </a:ext>
                </a:extLst>
              </p:cNvPr>
              <p:cNvGrpSpPr/>
              <p:nvPr/>
            </p:nvGrpSpPr>
            <p:grpSpPr>
              <a:xfrm>
                <a:off x="6204052" y="2686457"/>
                <a:ext cx="399596" cy="173945"/>
                <a:chOff x="6453278" y="2686457"/>
                <a:chExt cx="399596" cy="173945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EB08CC74-86E1-41B8-8DC4-7AE1429F3775}"/>
                    </a:ext>
                  </a:extLst>
                </p:cNvPr>
                <p:cNvSpPr/>
                <p:nvPr/>
              </p:nvSpPr>
              <p:spPr>
                <a:xfrm rot="10800000">
                  <a:off x="6705305" y="2716607"/>
                  <a:ext cx="147569" cy="11386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E632FCD6-92B6-46C7-B12A-42C336ED1A8A}"/>
                    </a:ext>
                  </a:extLst>
                </p:cNvPr>
                <p:cNvSpPr/>
                <p:nvPr/>
              </p:nvSpPr>
              <p:spPr>
                <a:xfrm rot="10800000">
                  <a:off x="6453278" y="2686457"/>
                  <a:ext cx="144017" cy="17394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2DF67AB0-65DE-4DB4-BA22-98836780A430}"/>
                  </a:ext>
                </a:extLst>
              </p:cNvPr>
              <p:cNvSpPr/>
              <p:nvPr/>
            </p:nvSpPr>
            <p:spPr>
              <a:xfrm rot="10800000">
                <a:off x="5926100" y="2659984"/>
                <a:ext cx="144016" cy="230249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73A5D6F-1224-4B2C-B860-D48B14D4B4C5}"/>
                </a:ext>
              </a:extLst>
            </p:cNvPr>
            <p:cNvGrpSpPr/>
            <p:nvPr/>
          </p:nvGrpSpPr>
          <p:grpSpPr>
            <a:xfrm>
              <a:off x="392925" y="2544310"/>
              <a:ext cx="903652" cy="789424"/>
              <a:chOff x="101625" y="2786231"/>
              <a:chExt cx="903652" cy="1728192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CE10ACE-A8F8-4BD0-9AD5-37A8DC91D3F7}"/>
                  </a:ext>
                </a:extLst>
              </p:cNvPr>
              <p:cNvSpPr/>
              <p:nvPr/>
            </p:nvSpPr>
            <p:spPr>
              <a:xfrm>
                <a:off x="101625" y="278623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D277AB0-091F-4380-BCEB-156749FADDB6}"/>
                  </a:ext>
                </a:extLst>
              </p:cNvPr>
              <p:cNvSpPr/>
              <p:nvPr/>
            </p:nvSpPr>
            <p:spPr>
              <a:xfrm>
                <a:off x="353653" y="297289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2EB5FE9E-E116-4A63-8543-CC5FB28028BE}"/>
                  </a:ext>
                </a:extLst>
              </p:cNvPr>
              <p:cNvSpPr/>
              <p:nvPr/>
            </p:nvSpPr>
            <p:spPr>
              <a:xfrm>
                <a:off x="605681" y="318891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90DB5251-DB8E-4ED2-B2BC-072E4C21843A}"/>
                  </a:ext>
                </a:extLst>
              </p:cNvPr>
              <p:cNvSpPr/>
              <p:nvPr/>
            </p:nvSpPr>
            <p:spPr>
              <a:xfrm>
                <a:off x="861261" y="3386937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C90E844-9F77-4B9F-9E5F-303823A24AD0}"/>
                </a:ext>
              </a:extLst>
            </p:cNvPr>
            <p:cNvGrpSpPr/>
            <p:nvPr/>
          </p:nvGrpSpPr>
          <p:grpSpPr>
            <a:xfrm>
              <a:off x="4646872" y="2552315"/>
              <a:ext cx="903649" cy="789424"/>
              <a:chOff x="4355572" y="502377"/>
              <a:chExt cx="903649" cy="1728192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B53086B-8E65-4BFE-9D7A-124C211BE3FA}"/>
                  </a:ext>
                </a:extLst>
              </p:cNvPr>
              <p:cNvSpPr/>
              <p:nvPr/>
            </p:nvSpPr>
            <p:spPr>
              <a:xfrm>
                <a:off x="4355572" y="502377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752057FE-1211-4131-BC1E-0C4052B87FBB}"/>
                  </a:ext>
                </a:extLst>
              </p:cNvPr>
              <p:cNvSpPr/>
              <p:nvPr/>
            </p:nvSpPr>
            <p:spPr>
              <a:xfrm>
                <a:off x="4607599" y="715738"/>
                <a:ext cx="144016" cy="129880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DF54696-A292-405F-8F0F-2D9BDC978BCC}"/>
                  </a:ext>
                </a:extLst>
              </p:cNvPr>
              <p:cNvSpPr/>
              <p:nvPr/>
            </p:nvSpPr>
            <p:spPr>
              <a:xfrm>
                <a:off x="4859625" y="931762"/>
                <a:ext cx="144016" cy="90010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24283F3-59FB-457F-9B58-59BA1BEEF30B}"/>
                  </a:ext>
                </a:extLst>
              </p:cNvPr>
              <p:cNvSpPr/>
              <p:nvPr/>
            </p:nvSpPr>
            <p:spPr>
              <a:xfrm>
                <a:off x="5115205" y="1129782"/>
                <a:ext cx="144016" cy="504056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Verbinder: gewinkelt 29">
              <a:extLst>
                <a:ext uri="{FF2B5EF4-FFF2-40B4-BE49-F238E27FC236}">
                  <a16:creationId xmlns:a16="http://schemas.microsoft.com/office/drawing/2014/main" id="{2910E78B-E653-4AD8-B6F6-B127B8178A58}"/>
                </a:ext>
              </a:extLst>
            </p:cNvPr>
            <p:cNvCxnSpPr>
              <a:cxnSpLocks/>
              <a:stCxn id="44" idx="1"/>
              <a:endCxn id="31" idx="1"/>
            </p:cNvCxnSpPr>
            <p:nvPr/>
          </p:nvCxnSpPr>
          <p:spPr>
            <a:xfrm>
              <a:off x="2320227" y="2944038"/>
              <a:ext cx="2326645" cy="2990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0548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Aklanoglu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J. Schuck, Y.  El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17" y="1943983"/>
            <a:ext cx="8484563" cy="2715939"/>
          </a:xfrm>
          <a:prstGeom prst="rect">
            <a:avLst/>
          </a:prstGeom>
        </p:spPr>
      </p:pic>
      <p:graphicFrame>
        <p:nvGraphicFramePr>
          <p:cNvPr id="15" name="Shape 1058">
            <a:extLst>
              <a:ext uri="{FF2B5EF4-FFF2-40B4-BE49-F238E27FC236}">
                <a16:creationId xmlns:a16="http://schemas.microsoft.com/office/drawing/2014/main" id="{A6990855-D970-4F16-81AE-78E06F33B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780411"/>
              </p:ext>
            </p:extLst>
          </p:nvPr>
        </p:nvGraphicFramePr>
        <p:xfrm>
          <a:off x="2027548" y="4844147"/>
          <a:ext cx="7540618" cy="1244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58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 with GTA V Depth Channels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0.25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363CDE4-D27D-40D5-B901-E2DC0F506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540" y="4144467"/>
            <a:ext cx="1833228" cy="181598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E8697D7-6892-41A8-9C8C-C42D97722CA8}"/>
              </a:ext>
            </a:extLst>
          </p:cNvPr>
          <p:cNvGrpSpPr/>
          <p:nvPr/>
        </p:nvGrpSpPr>
        <p:grpSpPr>
          <a:xfrm>
            <a:off x="4181937" y="4133346"/>
            <a:ext cx="1833228" cy="1833228"/>
            <a:chOff x="2921798" y="4133346"/>
            <a:chExt cx="1833228" cy="1833228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046D1DB2-F2C3-4B7B-B28A-F24E10E0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1798" y="4133346"/>
              <a:ext cx="1833228" cy="1833228"/>
            </a:xfrm>
            <a:prstGeom prst="rect">
              <a:avLst/>
            </a:prstGeom>
          </p:spPr>
        </p:pic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DDA2C3E7-20B9-4A53-A8A3-0B1F19C5C0CA}"/>
                </a:ext>
              </a:extLst>
            </p:cNvPr>
            <p:cNvSpPr/>
            <p:nvPr/>
          </p:nvSpPr>
          <p:spPr>
            <a:xfrm>
              <a:off x="3179676" y="4257092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C9516F-0AF7-44C9-9E22-2DC4859391DE}"/>
              </a:ext>
            </a:extLst>
          </p:cNvPr>
          <p:cNvGrpSpPr/>
          <p:nvPr/>
        </p:nvGrpSpPr>
        <p:grpSpPr>
          <a:xfrm>
            <a:off x="6160183" y="4147223"/>
            <a:ext cx="1833228" cy="1833228"/>
            <a:chOff x="4900044" y="4147223"/>
            <a:chExt cx="1833228" cy="1833228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33FFF086-2B1D-4957-875E-DA3D5A99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0044" y="4147223"/>
              <a:ext cx="1833228" cy="1833228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DD10CC7B-17BE-4E6D-9F41-642569F26EC6}"/>
                </a:ext>
              </a:extLst>
            </p:cNvPr>
            <p:cNvSpPr/>
            <p:nvPr/>
          </p:nvSpPr>
          <p:spPr>
            <a:xfrm>
              <a:off x="5505846" y="4157964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GTA V </a:t>
            </a:r>
            <a:r>
              <a:rPr lang="en-US" sz="2000" dirty="0" err="1"/>
              <a:t>testset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9D24FF0-AFD8-4B5D-B66B-979190D7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4148914"/>
            <a:ext cx="1837754" cy="183775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186A91-D312-4EB4-9221-23EF29BE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4153755"/>
            <a:ext cx="1728192" cy="18387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90DA1C-3236-4B67-9682-878664142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648" y="4161464"/>
            <a:ext cx="1838732" cy="18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9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1">
            <a:extLst>
              <a:ext uri="{FF2B5EF4-FFF2-40B4-BE49-F238E27FC236}">
                <a16:creationId xmlns:a16="http://schemas.microsoft.com/office/drawing/2014/main" id="{647C0B98-F4F9-4572-B72B-251D92C159A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training is slow ~ 6 days, inference ~1s per batch </a:t>
            </a:r>
            <a:r>
              <a:rPr lang="en-US" dirty="0">
                <a:sym typeface="Wingdings" panose="05000000000000000000" pitchFamily="2" charset="2"/>
              </a:rPr>
              <a:t> 62,5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16 Hz</a:t>
            </a:r>
            <a:endParaRPr lang="en-US" dirty="0"/>
          </a:p>
        </p:txBody>
      </p:sp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4. FCRN-DSSD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/>
          </p:nvPr>
        </p:nvGraphicFramePr>
        <p:xfrm>
          <a:off x="1172324" y="1811897"/>
          <a:ext cx="9847350" cy="38786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199.94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188.51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65.82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62.57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205.92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195.99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92.71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81.22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5.32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lang="en-US"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0.13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714642043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63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first 2 approaches, multitask learning doesn’t perform good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1:2 when training on KITTI</a:t>
            </a:r>
          </a:p>
          <a:p>
            <a:r>
              <a:rPr lang="en-US" dirty="0"/>
              <a:t>GTA V trained networks perform poor on KITTI datasets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FCRN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berHu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l2 norm (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paper</a:t>
            </a:r>
            <a:r>
              <a:rPr lang="de-DE" dirty="0"/>
              <a:t>),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>
                <a:sym typeface="Wingdings" panose="05000000000000000000" pitchFamily="2" charset="2"/>
              </a:rPr>
              <a:t>already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implemented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didn‘t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Combine KITTI and GTA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754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559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F67177-2B92-4CFF-9A28-DE59BBEF2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Depth Images are generated by FCRN (epoch no. 67 at time of writing)</a:t>
            </a:r>
          </a:p>
          <a:p>
            <a:pPr marL="342900" indent="-342900"/>
            <a:r>
              <a:rPr lang="en-US" dirty="0"/>
              <a:t>Trained and Tested together with KITTI Object Challenge training dataset (60/40 split)</a:t>
            </a:r>
          </a:p>
          <a:p>
            <a:pPr marL="342900" indent="-342900"/>
            <a:r>
              <a:rPr lang="en-US" dirty="0"/>
              <a:t>Optimizer: </a:t>
            </a:r>
            <a:r>
              <a:rPr lang="en-US" dirty="0" err="1"/>
              <a:t>RMSProp</a:t>
            </a:r>
            <a:endParaRPr lang="en-US" dirty="0"/>
          </a:p>
          <a:p>
            <a:pPr marL="342900" indent="-342900"/>
            <a:r>
              <a:rPr lang="en-US" dirty="0"/>
              <a:t>8 images / batch, </a:t>
            </a:r>
            <a:r>
              <a:rPr lang="en-US" dirty="0" err="1"/>
              <a:t>lr</a:t>
            </a:r>
            <a:r>
              <a:rPr lang="en-US" dirty="0"/>
              <a:t>: 0.001, </a:t>
            </a:r>
            <a:r>
              <a:rPr lang="en-US" dirty="0" err="1"/>
              <a:t>weight_decay</a:t>
            </a:r>
            <a:r>
              <a:rPr lang="en-US" dirty="0"/>
              <a:t>: 0.0005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Loss Function: </a:t>
            </a:r>
          </a:p>
          <a:p>
            <a:endParaRPr lang="en-US" dirty="0"/>
          </a:p>
        </p:txBody>
      </p:sp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288840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306842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60" y="5113961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064013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060848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064013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Joint convolution depth prediction and object detection:</a:t>
            </a:r>
            <a:endParaRPr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with KITTI &amp; GTA V images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5" name="Shape 755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sz="166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6" name="Shape 756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/>
          </a:p>
        </p:txBody>
      </p:sp>
      <p:grpSp>
        <p:nvGrpSpPr>
          <p:cNvPr id="757" name="Shape 757"/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758" name="Shape 758"/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1" name="Shape 761"/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</a:t>
              </a:r>
              <a:endParaRPr/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3" name="Shape 763"/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Dropout</a:t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5" name="Shape 765"/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Sigmoid</a:t>
              </a:r>
              <a:endParaRPr/>
            </a:p>
          </p:txBody>
        </p:sp>
      </p:grpSp>
      <p:grpSp>
        <p:nvGrpSpPr>
          <p:cNvPr id="766" name="Shape 766"/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767" name="Shape 767"/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Extraction</a:t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Classific.</a:t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72" name="Shape 772"/>
            <p:cNvCxnSpPr>
              <a:stCxn id="767" idx="3"/>
              <a:endCxn id="768" idx="1"/>
            </p:cNvCxnSpPr>
            <p:nvPr/>
          </p:nvCxnSpPr>
          <p:spPr>
            <a:xfrm>
              <a:off x="2742884" y="2998384"/>
              <a:ext cx="3780900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3" name="Shape 773"/>
            <p:cNvCxnSpPr/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4" name="Shape 774"/>
            <p:cNvCxnSpPr/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5" name="Shape 775"/>
            <p:cNvCxnSpPr/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6" name="Shape 776"/>
            <p:cNvCxnSpPr>
              <a:stCxn id="768" idx="3"/>
              <a:endCxn id="777" idx="1"/>
            </p:cNvCxnSpPr>
            <p:nvPr/>
          </p:nvCxnSpPr>
          <p:spPr>
            <a:xfrm>
              <a:off x="8356977" y="2998384"/>
              <a:ext cx="929100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77" name="Shape 777"/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 Regression</a:t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0" name="Shape 780"/>
            <p:cNvCxnSpPr/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81" name="Shape 781"/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2" name="Shape 782"/>
            <p:cNvCxnSpPr/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783" name="Shape 783"/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640x352x3</a:t>
            </a:r>
            <a:endParaRPr/>
          </a:p>
        </p:txBody>
      </p:sp>
      <p:sp>
        <p:nvSpPr>
          <p:cNvPr id="784" name="Shape 784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AlexNet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787" name="Shape 787"/>
          <p:cNvSpPr txBox="1"/>
          <p:nvPr/>
        </p:nvSpPr>
        <p:spPr>
          <a:xfrm>
            <a:off x="7022400" y="4870250"/>
            <a:ext cx="1420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 Image</a:t>
            </a:r>
            <a:endParaRPr/>
          </a:p>
        </p:txBody>
      </p:sp>
      <p:sp>
        <p:nvSpPr>
          <p:cNvPr id="788" name="Shape 788"/>
          <p:cNvSpPr/>
          <p:nvPr/>
        </p:nvSpPr>
        <p:spPr>
          <a:xfrm rot="2965148">
            <a:off x="5885981" y="4412348"/>
            <a:ext cx="1277438" cy="21638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82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914400" y="15286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8" name="Shape 81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9" name="Shape 81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0" name="Shape 82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1" name="Shape 8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003" y="2620952"/>
            <a:ext cx="2911075" cy="1601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2" name="Shape 8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301515" y="2620952"/>
            <a:ext cx="2890873" cy="16010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3" name="Shape 8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273825" y="2626644"/>
            <a:ext cx="2756113" cy="160471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4" name="Shape 82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111375" y="2626655"/>
            <a:ext cx="2891892" cy="16047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729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GTA V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6" name="Shape 836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7" name="Shape 837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8" name="Shape 838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l="10234" t="31008" r="8537" b="30073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 rotWithShape="1">
          <a:blip r:embed="rId4">
            <a:alphaModFix/>
          </a:blip>
          <a:srcRect l="9098" t="20611" r="13858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/>
          <p:cNvPicPr preferRelativeResize="0"/>
          <p:nvPr/>
        </p:nvPicPr>
        <p:blipFill rotWithShape="1">
          <a:blip r:embed="rId5">
            <a:alphaModFix/>
          </a:blip>
          <a:srcRect l="10130" t="30774" r="8956" b="30307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 rotWithShape="1">
          <a:blip r:embed="rId6">
            <a:alphaModFix/>
          </a:blip>
          <a:srcRect l="8892" t="19577" r="13508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709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KITTI + GTA V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1" name="Shape 851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2" name="Shape 852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4" name="Shape 854"/>
          <p:cNvSpPr txBox="1"/>
          <p:nvPr/>
        </p:nvSpPr>
        <p:spPr>
          <a:xfrm>
            <a:off x="2156225" y="3814350"/>
            <a:ext cx="61806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55" name="Shape 855"/>
          <p:cNvPicPr preferRelativeResize="0"/>
          <p:nvPr/>
        </p:nvPicPr>
        <p:blipFill rotWithShape="1">
          <a:blip r:embed="rId3">
            <a:alphaModFix/>
          </a:blip>
          <a:srcRect l="10399" t="31647" r="9111" b="29540"/>
          <a:stretch/>
        </p:blipFill>
        <p:spPr>
          <a:xfrm>
            <a:off x="324500" y="1558738"/>
            <a:ext cx="8098872" cy="22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4">
            <a:alphaModFix/>
          </a:blip>
          <a:srcRect l="9642" t="25788" r="14009" b="23416"/>
          <a:stretch/>
        </p:blipFill>
        <p:spPr>
          <a:xfrm>
            <a:off x="8367400" y="1601550"/>
            <a:ext cx="3475990" cy="21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5">
            <a:alphaModFix/>
          </a:blip>
          <a:srcRect l="10611" t="30986" r="8200" b="30202"/>
          <a:stretch/>
        </p:blipFill>
        <p:spPr>
          <a:xfrm>
            <a:off x="208400" y="4213975"/>
            <a:ext cx="8338301" cy="230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6">
            <a:alphaModFix/>
          </a:blip>
          <a:srcRect l="8484" t="26409" r="13463" b="24097"/>
          <a:stretch/>
        </p:blipFill>
        <p:spPr>
          <a:xfrm>
            <a:off x="8282750" y="4290175"/>
            <a:ext cx="3645300" cy="2154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91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2. </a:t>
            </a:r>
            <a:r>
              <a:rPr lang="en-US" dirty="0" err="1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1724020281"/>
              </p:ext>
            </p:extLst>
          </p:nvPr>
        </p:nvGraphicFramePr>
        <p:xfrm>
          <a:off x="1172324" y="1736812"/>
          <a:ext cx="9847350" cy="3256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 + GTA V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0.318767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0.317722</a:t>
                      </a:r>
                      <a:endParaRPr sz="1800" b="1" u="none" strike="noStrike" cap="none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-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109.07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108.68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189.00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0.100764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0.0999771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-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0.622377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0.627336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0.0165936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0.92577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u="none" strike="noStrike" cap="none" dirty="0"/>
                        <a:t>0.</a:t>
                      </a:r>
                      <a:r>
                        <a:rPr lang="en-US" sz="1800" b="1" dirty="0"/>
                        <a:t>927262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0.057907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0.958095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u="none" strike="noStrike" cap="none"/>
                        <a:t>0.</a:t>
                      </a:r>
                      <a:r>
                        <a:rPr lang="en-US" sz="1800" b="1"/>
                        <a:t>95856</a:t>
                      </a:r>
                      <a:endParaRPr b="1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0.170823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4770878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3374</Words>
  <Application>Microsoft Office PowerPoint</Application>
  <PresentationFormat>Breitbild</PresentationFormat>
  <Paragraphs>674</Paragraphs>
  <Slides>46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1844</cp:revision>
  <dcterms:created xsi:type="dcterms:W3CDTF">2014-10-08T23:03:32Z</dcterms:created>
  <dcterms:modified xsi:type="dcterms:W3CDTF">2018-03-22T13:47:26Z</dcterms:modified>
</cp:coreProperties>
</file>